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624" r:id="rId2"/>
    <p:sldId id="623" r:id="rId3"/>
    <p:sldId id="642" r:id="rId4"/>
    <p:sldId id="663" r:id="rId5"/>
    <p:sldId id="649" r:id="rId6"/>
    <p:sldId id="653" r:id="rId7"/>
    <p:sldId id="654" r:id="rId8"/>
    <p:sldId id="643" r:id="rId9"/>
    <p:sldId id="650" r:id="rId10"/>
    <p:sldId id="651" r:id="rId11"/>
    <p:sldId id="630" r:id="rId12"/>
    <p:sldId id="646" r:id="rId13"/>
    <p:sldId id="659" r:id="rId14"/>
    <p:sldId id="658" r:id="rId15"/>
    <p:sldId id="660" r:id="rId16"/>
    <p:sldId id="662" r:id="rId17"/>
    <p:sldId id="647" r:id="rId18"/>
    <p:sldId id="648" r:id="rId19"/>
    <p:sldId id="639" r:id="rId20"/>
    <p:sldId id="640" r:id="rId21"/>
    <p:sldId id="641" r:id="rId22"/>
    <p:sldId id="644" r:id="rId23"/>
    <p:sldId id="657" r:id="rId24"/>
    <p:sldId id="656" r:id="rId25"/>
    <p:sldId id="655" r:id="rId26"/>
    <p:sldId id="661" r:id="rId27"/>
  </p:sldIdLst>
  <p:sldSz cx="9144000" cy="6858000" type="screen4x3"/>
  <p:notesSz cx="6797675" cy="9926638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063DE8"/>
    <a:srgbClr val="CCFF99"/>
    <a:srgbClr val="66FFFF"/>
    <a:srgbClr val="00FF00"/>
    <a:srgbClr val="FFFFFF"/>
    <a:srgbClr val="C0FEF9"/>
    <a:srgbClr val="004E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2" autoAdjust="0"/>
    <p:restoredTop sz="94590" autoAdjust="0"/>
  </p:normalViewPr>
  <p:slideViewPr>
    <p:cSldViewPr>
      <p:cViewPr varScale="1">
        <p:scale>
          <a:sx n="77" d="100"/>
          <a:sy n="77" d="100"/>
        </p:scale>
        <p:origin x="-594" y="-96"/>
      </p:cViewPr>
      <p:guideLst>
        <p:guide orient="horz" pos="1152"/>
        <p:guide pos="16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-2298" y="-126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ChangeArrowheads="1"/>
          </p:cNvSpPr>
          <p:nvPr/>
        </p:nvSpPr>
        <p:spPr bwMode="auto">
          <a:xfrm>
            <a:off x="6334125" y="9518650"/>
            <a:ext cx="395288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65" tIns="44438" rIns="90465" bIns="44438" anchor="ctr">
            <a:spAutoFit/>
          </a:bodyPr>
          <a:lstStyle>
            <a:lvl1pPr defTabSz="762000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762000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762000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762000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762000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/>
            <a:fld id="{9BE73571-775A-4065-A286-89F7D3C38CCA}" type="slidenum">
              <a:rPr lang="en-GB" altLang="fr-FR" sz="1400" b="0">
                <a:latin typeface="Times New Roman" pitchFamily="18" charset="0"/>
              </a:rPr>
              <a:pPr algn="r"/>
              <a:t>‹N°›</a:t>
            </a:fld>
            <a:endParaRPr lang="en-GB" altLang="fr-FR" sz="1400" b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7600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90613" y="750888"/>
            <a:ext cx="4624387" cy="3468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6334125" y="9518650"/>
            <a:ext cx="395288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65" tIns="44438" rIns="90465" bIns="44438" anchor="ctr">
            <a:spAutoFit/>
          </a:bodyPr>
          <a:lstStyle>
            <a:lvl1pPr defTabSz="762000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762000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762000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762000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762000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/>
            <a:fld id="{9ADF6790-BB75-4E09-9DF7-8E9BC08E69B9}" type="slidenum">
              <a:rPr lang="en-GB" altLang="fr-FR" sz="1400" b="0">
                <a:latin typeface="Times New Roman" pitchFamily="18" charset="0"/>
              </a:rPr>
              <a:pPr algn="r"/>
              <a:t>‹N°›</a:t>
            </a:fld>
            <a:endParaRPr lang="en-GB" altLang="fr-FR" sz="1400" b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3411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84489"/>
          </a:xfrm>
        </p:spPr>
        <p:txBody>
          <a:bodyPr anchor="ctr"/>
          <a:lstStyle>
            <a:lvl1pPr>
              <a:defRPr sz="3200" b="1"/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latin typeface="+mj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dirty="0" smtClean="0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34331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964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26163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6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76428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064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81538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688"/>
          </a:xfrm>
        </p:spPr>
        <p:txBody>
          <a:bodyPr anchor="ctr"/>
          <a:lstStyle>
            <a:lvl1pPr>
              <a:defRPr sz="3200" b="1"/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fr-FR" noProof="0" smtClean="0"/>
          </a:p>
        </p:txBody>
      </p:sp>
    </p:spTree>
    <p:extLst>
      <p:ext uri="{BB962C8B-B14F-4D97-AF65-F5344CB8AC3E}">
        <p14:creationId xmlns:p14="http://schemas.microsoft.com/office/powerpoint/2010/main" val="673615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688"/>
          </a:xfrm>
        </p:spPr>
        <p:txBody>
          <a:bodyPr anchor="ctr"/>
          <a:lstStyle>
            <a:lvl1pPr>
              <a:defRPr sz="3200" b="1"/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latin typeface="+mj-lt"/>
                <a:cs typeface="Calibri" pitchFamily="34" charset="0"/>
              </a:defRPr>
            </a:lvl1pPr>
            <a:lvl2pPr>
              <a:defRPr>
                <a:latin typeface="+mj-lt"/>
                <a:cs typeface="Calibri" pitchFamily="34" charset="0"/>
              </a:defRPr>
            </a:lvl2pPr>
            <a:lvl3pPr>
              <a:defRPr>
                <a:latin typeface="+mj-lt"/>
                <a:cs typeface="Calibri" pitchFamily="34" charset="0"/>
              </a:defRPr>
            </a:lvl3pPr>
            <a:lvl4pPr>
              <a:defRPr>
                <a:latin typeface="+mj-lt"/>
                <a:cs typeface="Calibri" pitchFamily="34" charset="0"/>
              </a:defRPr>
            </a:lvl4pPr>
            <a:lvl5pPr>
              <a:defRPr>
                <a:latin typeface="+mj-lt"/>
                <a:cs typeface="Calibri" pitchFamily="34" charset="0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81755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4406900"/>
            <a:ext cx="9144000" cy="476284"/>
          </a:xfrm>
        </p:spPr>
        <p:txBody>
          <a:bodyPr/>
          <a:lstStyle>
            <a:lvl1pPr algn="ctr">
              <a:defRPr sz="3200" b="1" cap="all"/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898561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+mj-lt"/>
                <a:cs typeface="Calibri" pitchFamily="34" charset="0"/>
              </a:defRPr>
            </a:lvl1pPr>
            <a:lvl2pPr>
              <a:defRPr sz="2400">
                <a:latin typeface="+mj-lt"/>
                <a:cs typeface="Calibri" pitchFamily="34" charset="0"/>
              </a:defRPr>
            </a:lvl2pPr>
            <a:lvl3pPr>
              <a:defRPr sz="2000">
                <a:latin typeface="+mj-lt"/>
                <a:cs typeface="Calibri" pitchFamily="34" charset="0"/>
              </a:defRPr>
            </a:lvl3pPr>
            <a:lvl4pPr>
              <a:defRPr sz="1800">
                <a:latin typeface="+mj-lt"/>
                <a:cs typeface="Calibri" pitchFamily="34" charset="0"/>
              </a:defRPr>
            </a:lvl4pPr>
            <a:lvl5pPr>
              <a:defRPr sz="1800">
                <a:latin typeface="+mj-lt"/>
                <a:cs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+mj-lt"/>
                <a:cs typeface="Calibri" pitchFamily="34" charset="0"/>
              </a:defRPr>
            </a:lvl1pPr>
            <a:lvl2pPr>
              <a:defRPr sz="2400">
                <a:latin typeface="+mj-lt"/>
                <a:cs typeface="Calibri" pitchFamily="34" charset="0"/>
              </a:defRPr>
            </a:lvl2pPr>
            <a:lvl3pPr>
              <a:defRPr sz="2000">
                <a:latin typeface="+mj-lt"/>
                <a:cs typeface="Calibri" pitchFamily="34" charset="0"/>
              </a:defRPr>
            </a:lvl3pPr>
            <a:lvl4pPr>
              <a:defRPr sz="1800">
                <a:latin typeface="+mj-lt"/>
                <a:cs typeface="Calibri" pitchFamily="34" charset="0"/>
              </a:defRPr>
            </a:lvl4pPr>
            <a:lvl5pPr>
              <a:defRPr sz="1800">
                <a:latin typeface="+mj-lt"/>
                <a:cs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68080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07488" cy="548486"/>
          </a:xfrm>
        </p:spPr>
        <p:txBody>
          <a:bodyPr anchor="ctr"/>
          <a:lstStyle>
            <a:lvl1pPr>
              <a:defRPr sz="3200" b="1"/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95536" y="1340768"/>
            <a:ext cx="4040188" cy="78377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+mj-lt"/>
                <a:cs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95536" y="2132856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+mj-lt"/>
                <a:cs typeface="Calibri" pitchFamily="34" charset="0"/>
              </a:defRPr>
            </a:lvl1pPr>
            <a:lvl2pPr>
              <a:defRPr sz="2000">
                <a:latin typeface="+mj-lt"/>
                <a:cs typeface="Calibri" pitchFamily="34" charset="0"/>
              </a:defRPr>
            </a:lvl2pPr>
            <a:lvl3pPr>
              <a:defRPr sz="1800">
                <a:latin typeface="+mj-lt"/>
                <a:cs typeface="Calibri" pitchFamily="34" charset="0"/>
              </a:defRPr>
            </a:lvl3pPr>
            <a:lvl4pPr>
              <a:defRPr sz="1600">
                <a:latin typeface="+mj-lt"/>
                <a:cs typeface="Calibri" pitchFamily="34" charset="0"/>
              </a:defRPr>
            </a:lvl4pPr>
            <a:lvl5pPr>
              <a:defRPr sz="1600">
                <a:latin typeface="+mj-lt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340769"/>
            <a:ext cx="4041775" cy="79208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+mj-lt"/>
                <a:cs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32856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+mj-lt"/>
                <a:cs typeface="Calibri" pitchFamily="34" charset="0"/>
              </a:defRPr>
            </a:lvl1pPr>
            <a:lvl2pPr>
              <a:defRPr sz="2000">
                <a:latin typeface="+mj-lt"/>
                <a:cs typeface="Calibri" pitchFamily="34" charset="0"/>
              </a:defRPr>
            </a:lvl2pPr>
            <a:lvl3pPr>
              <a:defRPr sz="1800">
                <a:latin typeface="+mj-lt"/>
                <a:cs typeface="Calibri" pitchFamily="34" charset="0"/>
              </a:defRPr>
            </a:lvl3pPr>
            <a:lvl4pPr>
              <a:defRPr sz="1600">
                <a:latin typeface="+mj-lt"/>
                <a:cs typeface="Calibri" pitchFamily="34" charset="0"/>
              </a:defRPr>
            </a:lvl4pPr>
            <a:lvl5pPr>
              <a:defRPr sz="1600">
                <a:latin typeface="+mj-lt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221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</p:spPr>
        <p:txBody>
          <a:bodyPr anchor="ctr"/>
          <a:lstStyle>
            <a:lvl1pPr>
              <a:defRPr sz="3200" b="1"/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0167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9368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+mj-lt"/>
              </a:defRPr>
            </a:lvl1pPr>
            <a:lvl2pPr>
              <a:defRPr sz="2800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747164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490094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476284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1438" tIns="28575" rIns="71438" bIns="28575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altLang="fr-FR" dirty="0" smtClean="0"/>
              <a:t>Titre du transparent</a:t>
            </a:r>
          </a:p>
        </p:txBody>
      </p:sp>
      <p:sp>
        <p:nvSpPr>
          <p:cNvPr id="1027" name="Line 34"/>
          <p:cNvSpPr>
            <a:spLocks noChangeShapeType="1"/>
          </p:cNvSpPr>
          <p:nvPr userDrawn="1"/>
        </p:nvSpPr>
        <p:spPr bwMode="auto">
          <a:xfrm flipV="1">
            <a:off x="0" y="6629400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28" name="Rectangle 38"/>
          <p:cNvSpPr>
            <a:spLocks noChangeArrowheads="1"/>
          </p:cNvSpPr>
          <p:nvPr userDrawn="1"/>
        </p:nvSpPr>
        <p:spPr bwMode="auto">
          <a:xfrm>
            <a:off x="6705600" y="6669088"/>
            <a:ext cx="2016125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438" tIns="28575" rIns="71438" bIns="28575">
            <a:spAutoFit/>
          </a:bodyPr>
          <a:lstStyle>
            <a:lvl1pPr defTabSz="860425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860425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860425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860425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860425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8604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8604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8604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8604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fr-FR" altLang="fr-FR" sz="900"/>
              <a:t>G. Bonhomme</a:t>
            </a:r>
            <a:endParaRPr lang="en-GB" altLang="fr-FR" sz="900"/>
          </a:p>
        </p:txBody>
      </p:sp>
      <p:sp>
        <p:nvSpPr>
          <p:cNvPr id="1063" name="Text Box 39"/>
          <p:cNvSpPr txBox="1">
            <a:spLocks noChangeArrowheads="1"/>
          </p:cNvSpPr>
          <p:nvPr userDrawn="1"/>
        </p:nvSpPr>
        <p:spPr bwMode="auto">
          <a:xfrm>
            <a:off x="0" y="6629400"/>
            <a:ext cx="6477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defTabSz="762000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762000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762000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762000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762000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fr-FR" sz="900" dirty="0" smtClean="0"/>
              <a:t>EPS</a:t>
            </a:r>
            <a:r>
              <a:rPr lang="en-US" altLang="fr-FR" sz="900" baseline="0" dirty="0" smtClean="0"/>
              <a:t> – Energy Group Meeting </a:t>
            </a:r>
            <a:r>
              <a:rPr lang="en-US" altLang="fr-FR" sz="900" dirty="0" smtClean="0"/>
              <a:t>(13-14/09/2016)</a:t>
            </a:r>
            <a:endParaRPr lang="en-GB" altLang="fr-FR" sz="9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860425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chemeClr val="accent2"/>
          </a:solidFill>
          <a:latin typeface="+mj-lt"/>
          <a:ea typeface="+mj-ea"/>
          <a:cs typeface="+mj-cs"/>
        </a:defRPr>
      </a:lvl1pPr>
      <a:lvl2pPr algn="ctr" defTabSz="860425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700" i="1">
          <a:solidFill>
            <a:schemeClr val="accent2"/>
          </a:solidFill>
          <a:latin typeface="Arial" charset="0"/>
        </a:defRPr>
      </a:lvl2pPr>
      <a:lvl3pPr algn="ctr" defTabSz="860425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700" i="1">
          <a:solidFill>
            <a:schemeClr val="accent2"/>
          </a:solidFill>
          <a:latin typeface="Arial" charset="0"/>
        </a:defRPr>
      </a:lvl3pPr>
      <a:lvl4pPr algn="ctr" defTabSz="860425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700" i="1">
          <a:solidFill>
            <a:schemeClr val="accent2"/>
          </a:solidFill>
          <a:latin typeface="Arial" charset="0"/>
        </a:defRPr>
      </a:lvl4pPr>
      <a:lvl5pPr algn="ctr" defTabSz="860425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700" i="1">
          <a:solidFill>
            <a:schemeClr val="accent2"/>
          </a:solidFill>
          <a:latin typeface="Arial" charset="0"/>
        </a:defRPr>
      </a:lvl5pPr>
      <a:lvl6pPr marL="457200" algn="ctr" defTabSz="860425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700" i="1">
          <a:solidFill>
            <a:schemeClr val="accent2"/>
          </a:solidFill>
          <a:latin typeface="Arial" charset="0"/>
        </a:defRPr>
      </a:lvl6pPr>
      <a:lvl7pPr marL="914400" algn="ctr" defTabSz="860425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700" i="1">
          <a:solidFill>
            <a:schemeClr val="accent2"/>
          </a:solidFill>
          <a:latin typeface="Arial" charset="0"/>
        </a:defRPr>
      </a:lvl7pPr>
      <a:lvl8pPr marL="1371600" algn="ctr" defTabSz="860425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700" i="1">
          <a:solidFill>
            <a:schemeClr val="accent2"/>
          </a:solidFill>
          <a:latin typeface="Arial" charset="0"/>
        </a:defRPr>
      </a:lvl8pPr>
      <a:lvl9pPr marL="1828800" algn="ctr" defTabSz="860425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700" i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science-and-energy.org/" TargetMode="Externa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15641" y="-27384"/>
            <a:ext cx="9144000" cy="1732013"/>
          </a:xfrm>
        </p:spPr>
        <p:txBody>
          <a:bodyPr/>
          <a:lstStyle/>
          <a:p>
            <a:r>
              <a:rPr lang="en-US" dirty="0"/>
              <a:t>Assessing and comparing energy systems through </a:t>
            </a:r>
            <a:r>
              <a:rPr lang="en-US" dirty="0" smtClean="0"/>
              <a:t>calculation of Energy Returned on (Energy) Invested (EROIs)?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95536" y="1988840"/>
            <a:ext cx="8064896" cy="4608512"/>
          </a:xfrm>
        </p:spPr>
        <p:txBody>
          <a:bodyPr/>
          <a:lstStyle/>
          <a:p>
            <a:r>
              <a:rPr lang="en-US" dirty="0" smtClean="0"/>
              <a:t>				</a:t>
            </a:r>
          </a:p>
          <a:p>
            <a:r>
              <a:rPr lang="en-US" sz="2400" dirty="0" smtClean="0"/>
              <a:t>Short introduction to </a:t>
            </a:r>
            <a:r>
              <a:rPr lang="en-US" sz="2400" dirty="0"/>
              <a:t>the concept of </a:t>
            </a:r>
            <a:r>
              <a:rPr lang="en-US" sz="2400" dirty="0" err="1" smtClean="0"/>
              <a:t>ERoEI</a:t>
            </a:r>
            <a:r>
              <a:rPr lang="en-US" sz="2400" dirty="0" smtClean="0"/>
              <a:t>, </a:t>
            </a:r>
            <a:r>
              <a:rPr lang="en-US" sz="2400" dirty="0"/>
              <a:t>summarizing </a:t>
            </a:r>
            <a:r>
              <a:rPr lang="en-US" sz="2400" dirty="0" smtClean="0"/>
              <a:t>what I have learned about it from the presentations given at the Les </a:t>
            </a:r>
            <a:r>
              <a:rPr lang="en-US" sz="2400" dirty="0" err="1" smtClean="0"/>
              <a:t>Houches</a:t>
            </a:r>
            <a:r>
              <a:rPr lang="en-US" sz="2400" dirty="0" smtClean="0"/>
              <a:t> Winter </a:t>
            </a:r>
            <a:r>
              <a:rPr lang="en-US" sz="2400" dirty="0"/>
              <a:t>S</a:t>
            </a:r>
            <a:r>
              <a:rPr lang="en-US" sz="2400" dirty="0" smtClean="0"/>
              <a:t>chool “Science for Energy Scenarios” held in March 2016.</a:t>
            </a:r>
          </a:p>
          <a:p>
            <a:endParaRPr lang="en-US" sz="2400" dirty="0" smtClean="0"/>
          </a:p>
          <a:p>
            <a:r>
              <a:rPr lang="en-US" sz="2400" dirty="0" smtClean="0"/>
              <a:t>				</a:t>
            </a:r>
            <a:r>
              <a:rPr lang="en-US" sz="2400" dirty="0" err="1" smtClean="0"/>
              <a:t>ERoEI</a:t>
            </a:r>
            <a:r>
              <a:rPr lang="en-US" sz="2400" dirty="0" smtClean="0"/>
              <a:t> </a:t>
            </a:r>
            <a:r>
              <a:rPr lang="en-US" sz="2400" dirty="0"/>
              <a:t>= </a:t>
            </a:r>
            <a:r>
              <a:rPr lang="en-US" sz="2400" dirty="0" err="1"/>
              <a:t>E</a:t>
            </a:r>
            <a:r>
              <a:rPr lang="en-US" sz="2400" baseline="-25000" dirty="0" err="1"/>
              <a:t>out</a:t>
            </a:r>
            <a:r>
              <a:rPr lang="en-US" sz="2400" dirty="0"/>
              <a:t> /</a:t>
            </a:r>
            <a:r>
              <a:rPr lang="en-US" sz="2400" dirty="0" err="1"/>
              <a:t>E</a:t>
            </a:r>
            <a:r>
              <a:rPr lang="en-US" sz="2400" baseline="-25000" dirty="0" err="1"/>
              <a:t>in</a:t>
            </a:r>
            <a:r>
              <a:rPr lang="en-US" sz="2400" dirty="0"/>
              <a:t>  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A very simple definition indeed , but </a:t>
            </a:r>
            <a:r>
              <a:rPr lang="en-US" sz="2400" dirty="0" smtClean="0"/>
              <a:t>…</a:t>
            </a:r>
          </a:p>
          <a:p>
            <a:endParaRPr lang="en-US" sz="2400" dirty="0"/>
          </a:p>
          <a:p>
            <a:r>
              <a:rPr lang="en-US" sz="2400" dirty="0">
                <a:hlinkClick r:id="rId2"/>
              </a:rPr>
              <a:t>http://science-and-energy.org</a:t>
            </a:r>
            <a:r>
              <a:rPr lang="en-US" sz="2400" dirty="0" smtClean="0">
                <a:hlinkClick r:id="rId2"/>
              </a:rPr>
              <a:t>/</a:t>
            </a:r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787817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1" b="2559"/>
          <a:stretch>
            <a:fillRect/>
          </a:stretch>
        </p:blipFill>
        <p:spPr bwMode="auto">
          <a:xfrm>
            <a:off x="1044790" y="620688"/>
            <a:ext cx="7197242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3059832" y="5625643"/>
            <a:ext cx="4237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smtClean="0">
                <a:solidFill>
                  <a:srgbClr val="FF0000"/>
                </a:solidFill>
              </a:rPr>
              <a:t>From Charles Hall and Jessica Lambert</a:t>
            </a:r>
            <a:endParaRPr lang="fr-FR" sz="1800" b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9345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7344816" cy="5275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3203848" y="5838341"/>
            <a:ext cx="2467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smtClean="0">
                <a:solidFill>
                  <a:srgbClr val="FF0000"/>
                </a:solidFill>
              </a:rPr>
              <a:t>From Jessica Lambert</a:t>
            </a:r>
            <a:endParaRPr lang="fr-FR" sz="1800" b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9684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24714"/>
            <a:ext cx="9144000" cy="476284"/>
          </a:xfrm>
        </p:spPr>
        <p:txBody>
          <a:bodyPr/>
          <a:lstStyle/>
          <a:p>
            <a:r>
              <a:rPr lang="en-US" dirty="0" smtClean="0"/>
              <a:t>The net EROI for solar PV, Pedro Prieto</a:t>
            </a:r>
            <a:endParaRPr lang="fr-FR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" y="800100"/>
            <a:ext cx="702945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01880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5" y="188640"/>
            <a:ext cx="8777904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3059832" y="5733256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smtClean="0">
                <a:solidFill>
                  <a:srgbClr val="FF0000"/>
                </a:solidFill>
              </a:rPr>
              <a:t>From Pedro Prieto</a:t>
            </a:r>
            <a:endParaRPr lang="fr-FR" sz="1800" b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3206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8640"/>
            <a:ext cx="6437513" cy="5549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3059832" y="5733256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smtClean="0">
                <a:solidFill>
                  <a:srgbClr val="FF0000"/>
                </a:solidFill>
              </a:rPr>
              <a:t>From Pedro Prieto</a:t>
            </a:r>
            <a:endParaRPr lang="fr-FR" sz="1800" b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9004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7796111" cy="5445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3059832" y="5733256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smtClean="0">
                <a:solidFill>
                  <a:srgbClr val="FF0000"/>
                </a:solidFill>
              </a:rPr>
              <a:t>From Pedro Prieto</a:t>
            </a:r>
            <a:endParaRPr lang="fr-FR" sz="1800" b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0802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61" y="116632"/>
            <a:ext cx="7647755" cy="5714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3059832" y="5939988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smtClean="0">
                <a:solidFill>
                  <a:srgbClr val="FF0000"/>
                </a:solidFill>
              </a:rPr>
              <a:t>From Pedro Prieto</a:t>
            </a:r>
            <a:endParaRPr lang="fr-FR" sz="1800" b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0896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38" y="260648"/>
            <a:ext cx="8680442" cy="5591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3059832" y="5733256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smtClean="0">
                <a:solidFill>
                  <a:srgbClr val="FF0000"/>
                </a:solidFill>
              </a:rPr>
              <a:t>From Pedro Prieto</a:t>
            </a:r>
            <a:endParaRPr lang="fr-FR" sz="1800" b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9310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156" y="260648"/>
            <a:ext cx="7857284" cy="5641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3059832" y="5733256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smtClean="0">
                <a:solidFill>
                  <a:srgbClr val="FF0000"/>
                </a:solidFill>
              </a:rPr>
              <a:t>From Pedro Prieto</a:t>
            </a:r>
            <a:endParaRPr lang="fr-FR" sz="1800" b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9990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389520" cy="4968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185537" y="5364294"/>
            <a:ext cx="84909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 smtClean="0">
                <a:solidFill>
                  <a:srgbClr val="002060"/>
                </a:solidFill>
              </a:rPr>
              <a:t>Thorough analysis of all issues coming the methodology used when calculating EROIs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 smtClean="0">
                <a:solidFill>
                  <a:srgbClr val="002060"/>
                </a:solidFill>
              </a:rPr>
              <a:t>Why such low values for nuclear power compared to oil?</a:t>
            </a:r>
          </a:p>
        </p:txBody>
      </p:sp>
    </p:spTree>
    <p:extLst>
      <p:ext uri="{BB962C8B-B14F-4D97-AF65-F5344CB8AC3E}">
        <p14:creationId xmlns:p14="http://schemas.microsoft.com/office/powerpoint/2010/main" val="814641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76284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fr-FR" dirty="0"/>
          </a:p>
        </p:txBody>
      </p:sp>
      <p:sp>
        <p:nvSpPr>
          <p:cNvPr id="4" name="Espace réservé du texte 2"/>
          <p:cNvSpPr txBox="1">
            <a:spLocks/>
          </p:cNvSpPr>
          <p:nvPr/>
        </p:nvSpPr>
        <p:spPr>
          <a:xfrm>
            <a:off x="179512" y="598824"/>
            <a:ext cx="8784976" cy="5998528"/>
          </a:xfrm>
          <a:prstGeom prst="rect">
            <a:avLst/>
          </a:prstGeom>
        </p:spPr>
        <p:txBody>
          <a:bodyPr/>
          <a:lstStyle>
            <a:lvl1pPr marL="0" indent="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None/>
              <a:defRPr sz="2800">
                <a:solidFill>
                  <a:schemeClr val="tx1"/>
                </a:solidFill>
                <a:latin typeface="+mj-lt"/>
                <a:ea typeface="+mn-ea"/>
                <a:cs typeface="Calibri" pitchFamily="34" charset="0"/>
              </a:defRPr>
            </a:lvl1pPr>
            <a:lvl2pPr marL="742950" indent="-28575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800">
                <a:solidFill>
                  <a:schemeClr val="tx1"/>
                </a:solidFill>
                <a:latin typeface="+mj-lt"/>
                <a:cs typeface="Calibri" pitchFamily="34" charset="0"/>
              </a:defRPr>
            </a:lvl2pPr>
            <a:lvl3pPr marL="11430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>
                <a:solidFill>
                  <a:schemeClr val="tx1"/>
                </a:solidFill>
                <a:latin typeface="+mj-lt"/>
                <a:cs typeface="Calibri" pitchFamily="34" charset="0"/>
              </a:defRPr>
            </a:lvl3pPr>
            <a:lvl4pPr marL="16002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000">
                <a:solidFill>
                  <a:schemeClr val="tx1"/>
                </a:solidFill>
                <a:latin typeface="+mj-lt"/>
                <a:cs typeface="Calibri" pitchFamily="34" charset="0"/>
              </a:defRPr>
            </a:lvl4pPr>
            <a:lvl5pPr marL="20574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+mj-lt"/>
                <a:cs typeface="Calibri" pitchFamily="34" charset="0"/>
              </a:defRPr>
            </a:lvl5pPr>
            <a:lvl6pPr marL="25146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0" kern="0" dirty="0" smtClean="0"/>
              <a:t>Charles Hall, who introduced the concept in 1970 when studying migrating salmons, gave an overview (history, applications, issues)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0" kern="0" dirty="0" smtClean="0"/>
              <a:t>Jessica </a:t>
            </a:r>
            <a:r>
              <a:rPr lang="en-US" sz="2200" b="0" kern="0" dirty="0" smtClean="0"/>
              <a:t>Lambert  </a:t>
            </a:r>
            <a:r>
              <a:rPr lang="en-US" sz="2200" b="0" kern="0" dirty="0" smtClean="0"/>
              <a:t>has examined </a:t>
            </a:r>
            <a:r>
              <a:rPr lang="en-US" sz="2200" b="0" kern="0" dirty="0" smtClean="0"/>
              <a:t>the possible correlations between EROIs and Quality of Life indices.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0" kern="0" dirty="0" smtClean="0"/>
              <a:t>Pedro Prieto, who was in charge of the Spanish PV program, worked out </a:t>
            </a:r>
            <a:r>
              <a:rPr lang="en-US" sz="2200" b="0" kern="0" dirty="0"/>
              <a:t>the first comprehensive study of the EROI of large-scale solar PV systems in a developed </a:t>
            </a:r>
            <a:r>
              <a:rPr lang="en-US" sz="2200" b="0" kern="0" dirty="0" smtClean="0"/>
              <a:t>country. </a:t>
            </a:r>
            <a:r>
              <a:rPr lang="en-US" sz="2000" b="0" kern="0" dirty="0" smtClean="0">
                <a:solidFill>
                  <a:srgbClr val="FF0000"/>
                </a:solidFill>
              </a:rPr>
              <a:t>(“Spain’s Photovoltaic Revolution. The Energy Return on Investment”  Authors: Pedro Prieto, Charles Hall, Springer 2013)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0" kern="0" dirty="0" smtClean="0"/>
              <a:t>EROI is a very simple concept, but there are a lot of methodology issues. How to deal with </a:t>
            </a:r>
            <a:r>
              <a:rPr lang="en-US" sz="2200" b="0" kern="0" dirty="0"/>
              <a:t>d</a:t>
            </a:r>
            <a:r>
              <a:rPr lang="en-US" sz="2200" b="0" kern="0" dirty="0" smtClean="0"/>
              <a:t>ifferences between various energy systems </a:t>
            </a:r>
            <a:r>
              <a:rPr lang="en-US" sz="2200" b="0" kern="0" dirty="0" smtClean="0"/>
              <a:t>(e.g. fuels vs. power </a:t>
            </a:r>
            <a:r>
              <a:rPr lang="en-US" sz="2200" b="0" kern="0" dirty="0" smtClean="0"/>
              <a:t>systems, …). Daniel </a:t>
            </a:r>
            <a:r>
              <a:rPr lang="en-US" sz="2200" b="0" kern="0" dirty="0" err="1" smtClean="0"/>
              <a:t>Weißbach</a:t>
            </a:r>
            <a:r>
              <a:rPr lang="en-US" sz="2200" b="0" kern="0" dirty="0" smtClean="0"/>
              <a:t> gave a detailed discussion followed by an application to nuclear power.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0" kern="0" dirty="0" smtClean="0"/>
              <a:t>…Rather depressing conclusions. </a:t>
            </a:r>
            <a:r>
              <a:rPr lang="en-US" sz="2200" b="0" kern="0" dirty="0" smtClean="0"/>
              <a:t>Is t</a:t>
            </a:r>
            <a:r>
              <a:rPr lang="en-US" sz="2200" b="0" kern="0" dirty="0" smtClean="0"/>
              <a:t>he</a:t>
            </a:r>
            <a:r>
              <a:rPr lang="en-US" sz="2200" b="0" kern="0" dirty="0" smtClean="0"/>
              <a:t> </a:t>
            </a:r>
            <a:r>
              <a:rPr lang="en-US" sz="2200" b="0" kern="0" dirty="0" smtClean="0"/>
              <a:t>maintain </a:t>
            </a:r>
            <a:r>
              <a:rPr lang="en-US" sz="2200" b="0" kern="0" dirty="0" smtClean="0"/>
              <a:t>of our </a:t>
            </a:r>
            <a:r>
              <a:rPr lang="en-US" sz="2200" b="0" kern="0" dirty="0" smtClean="0"/>
              <a:t>civilization </a:t>
            </a:r>
            <a:r>
              <a:rPr lang="en-US" sz="2200" b="0" kern="0" dirty="0" smtClean="0"/>
              <a:t>compatible with </a:t>
            </a:r>
            <a:r>
              <a:rPr lang="en-US" sz="2200" b="0" kern="0" dirty="0" smtClean="0"/>
              <a:t>a drastic energy flow decrease? What can we do, propose, as physicists?</a:t>
            </a:r>
            <a:endParaRPr lang="en-US" sz="2000" b="0" kern="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0" kern="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0" kern="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b="0" kern="0" dirty="0"/>
          </a:p>
        </p:txBody>
      </p:sp>
    </p:spTree>
    <p:extLst>
      <p:ext uri="{BB962C8B-B14F-4D97-AF65-F5344CB8AC3E}">
        <p14:creationId xmlns:p14="http://schemas.microsoft.com/office/powerpoint/2010/main" val="24459931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07" y="293853"/>
            <a:ext cx="8206010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3081974" y="6137323"/>
            <a:ext cx="2540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smtClean="0">
                <a:solidFill>
                  <a:srgbClr val="FF0000"/>
                </a:solidFill>
              </a:rPr>
              <a:t>From Daniel </a:t>
            </a:r>
            <a:r>
              <a:rPr lang="en-US" sz="1800" b="0" dirty="0" err="1" smtClean="0">
                <a:solidFill>
                  <a:srgbClr val="FF0000"/>
                </a:solidFill>
              </a:rPr>
              <a:t>Weißbach</a:t>
            </a:r>
            <a:endParaRPr lang="fr-FR" sz="1800" b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1173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7913679" cy="5521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3081974" y="5917922"/>
            <a:ext cx="2540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smtClean="0">
                <a:solidFill>
                  <a:srgbClr val="FF0000"/>
                </a:solidFill>
              </a:rPr>
              <a:t>From Daniel </a:t>
            </a:r>
            <a:r>
              <a:rPr lang="en-US" sz="1800" b="0" dirty="0" err="1" smtClean="0">
                <a:solidFill>
                  <a:srgbClr val="FF0000"/>
                </a:solidFill>
              </a:rPr>
              <a:t>Weißbach</a:t>
            </a:r>
            <a:endParaRPr lang="fr-FR" sz="1800" b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6332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48680"/>
            <a:ext cx="5948428" cy="4461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39887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788" y="260648"/>
            <a:ext cx="7368818" cy="5526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3081973" y="6101624"/>
            <a:ext cx="2890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smtClean="0">
                <a:solidFill>
                  <a:srgbClr val="FF0000"/>
                </a:solidFill>
              </a:rPr>
              <a:t>From Jean-Marc </a:t>
            </a:r>
            <a:r>
              <a:rPr lang="en-US" sz="1800" b="0" dirty="0" err="1" smtClean="0">
                <a:solidFill>
                  <a:srgbClr val="FF0000"/>
                </a:solidFill>
              </a:rPr>
              <a:t>Jancovici</a:t>
            </a:r>
            <a:endParaRPr lang="fr-FR" sz="1800" b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3068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6"/>
            <a:ext cx="7704856" cy="5778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3054688" y="6111298"/>
            <a:ext cx="2890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smtClean="0">
                <a:solidFill>
                  <a:srgbClr val="FF0000"/>
                </a:solidFill>
              </a:rPr>
              <a:t>From Jean-Marc </a:t>
            </a:r>
            <a:r>
              <a:rPr lang="en-US" sz="1800" b="0" dirty="0" err="1" smtClean="0">
                <a:solidFill>
                  <a:srgbClr val="FF0000"/>
                </a:solidFill>
              </a:rPr>
              <a:t>Jancovici</a:t>
            </a:r>
            <a:endParaRPr lang="fr-FR" sz="1800" b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7851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6632"/>
            <a:ext cx="7536837" cy="5652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3006718" y="6101624"/>
            <a:ext cx="2890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smtClean="0">
                <a:solidFill>
                  <a:srgbClr val="FF0000"/>
                </a:solidFill>
              </a:rPr>
              <a:t>From Jean-Marc </a:t>
            </a:r>
            <a:r>
              <a:rPr lang="en-US" sz="1800" b="0" dirty="0" err="1" smtClean="0">
                <a:solidFill>
                  <a:srgbClr val="FF0000"/>
                </a:solidFill>
              </a:rPr>
              <a:t>Jancovici</a:t>
            </a:r>
            <a:endParaRPr lang="fr-FR" sz="1800" b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5068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76284"/>
          </a:xfrm>
        </p:spPr>
        <p:txBody>
          <a:bodyPr/>
          <a:lstStyle/>
          <a:p>
            <a:r>
              <a:rPr lang="en-US" dirty="0" smtClean="0"/>
              <a:t>Some </a:t>
            </a:r>
            <a:r>
              <a:rPr lang="en-US" dirty="0" smtClean="0"/>
              <a:t>comment</a:t>
            </a:r>
            <a:r>
              <a:rPr lang="en-US" dirty="0" smtClean="0"/>
              <a:t>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EROI </a:t>
            </a:r>
            <a:r>
              <a:rPr lang="en-US" dirty="0" smtClean="0"/>
              <a:t>can be a powerful indicator for </a:t>
            </a:r>
            <a:r>
              <a:rPr lang="en-US" dirty="0"/>
              <a:t>availability, capital costs, final price to end consumer, and in the end industrial production per </a:t>
            </a:r>
            <a:r>
              <a:rPr lang="en-US" dirty="0" smtClean="0"/>
              <a:t>capita, but still needs to be more precisely defined.</a:t>
            </a: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What </a:t>
            </a:r>
            <a:r>
              <a:rPr lang="en-US" dirty="0" smtClean="0"/>
              <a:t>can we do as physicists 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Any other positive ways leading to propositions, or helping to make a choice between solutions, by making use of this concept of </a:t>
            </a:r>
            <a:r>
              <a:rPr lang="en-US" dirty="0" err="1" smtClean="0"/>
              <a:t>ERoEI</a:t>
            </a:r>
            <a:r>
              <a:rPr lang="en-US" dirty="0" smtClean="0"/>
              <a:t>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56266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36198"/>
            <a:ext cx="9144000" cy="476284"/>
          </a:xfrm>
        </p:spPr>
        <p:txBody>
          <a:bodyPr/>
          <a:lstStyle/>
          <a:p>
            <a:r>
              <a:rPr lang="en-US" dirty="0" smtClean="0"/>
              <a:t>Charles Hall</a:t>
            </a:r>
            <a:endParaRPr lang="fr-FR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620689"/>
            <a:ext cx="4392487" cy="3294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4644008" y="692696"/>
            <a:ext cx="43924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/>
              <a:t>Charles Hall is an ecologist. </a:t>
            </a:r>
          </a:p>
          <a:p>
            <a:r>
              <a:rPr lang="en-US" sz="2000" b="0" dirty="0" smtClean="0"/>
              <a:t>He has introduced the concept of </a:t>
            </a:r>
            <a:r>
              <a:rPr lang="en-US" sz="2000" b="0" dirty="0" err="1" smtClean="0"/>
              <a:t>ERoEI</a:t>
            </a:r>
            <a:r>
              <a:rPr lang="en-US" sz="2000" b="0" dirty="0" smtClean="0"/>
              <a:t> when trying to answer the question: why do fish migrate?</a:t>
            </a:r>
          </a:p>
          <a:p>
            <a:r>
              <a:rPr lang="en-US" sz="2000" b="0" dirty="0" smtClean="0">
                <a:solidFill>
                  <a:schemeClr val="accent6"/>
                </a:solidFill>
              </a:rPr>
              <a:t>~ a minimum of 5 Calories for each Calorie invested in migration</a:t>
            </a:r>
          </a:p>
          <a:p>
            <a:endParaRPr lang="en-US" sz="2000" b="0" dirty="0">
              <a:solidFill>
                <a:schemeClr val="accent6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71985" y="4149080"/>
            <a:ext cx="8496944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b="0" dirty="0">
                <a:solidFill>
                  <a:srgbClr val="000000"/>
                </a:solidFill>
              </a:rPr>
              <a:t>Context and filiation:</a:t>
            </a:r>
          </a:p>
          <a:p>
            <a:pPr marL="342900" lvl="0" indent="-342900">
              <a:buFontTx/>
              <a:buChar char="-"/>
            </a:pPr>
            <a:r>
              <a:rPr lang="en-US" sz="2000" b="0" dirty="0" smtClean="0">
                <a:solidFill>
                  <a:srgbClr val="000000"/>
                </a:solidFill>
              </a:rPr>
              <a:t>Raymond Lindeman (with G.E. Hutchinson), </a:t>
            </a:r>
            <a:r>
              <a:rPr lang="en-US" sz="2000" b="0" dirty="0">
                <a:solidFill>
                  <a:srgbClr val="000000"/>
                </a:solidFill>
              </a:rPr>
              <a:t>who studied ecosystems and conceptualized it as energy flow in a tightly link trophic </a:t>
            </a:r>
            <a:r>
              <a:rPr lang="en-US" sz="2000" b="0" dirty="0" smtClean="0">
                <a:solidFill>
                  <a:srgbClr val="000000"/>
                </a:solidFill>
              </a:rPr>
              <a:t>structure. He stated the 10% law in the food chain: ~ 10% of the energy from organic matter is stored as flesh during the transfer of energy from one trophic level, (i.e. position in the food chain) to the next one.</a:t>
            </a:r>
          </a:p>
          <a:p>
            <a:pPr marL="342900" lvl="0" indent="-342900">
              <a:buFontTx/>
              <a:buChar char="-"/>
            </a:pPr>
            <a:r>
              <a:rPr lang="en-US" sz="2000" b="0" dirty="0" smtClean="0">
                <a:solidFill>
                  <a:srgbClr val="000000"/>
                </a:solidFill>
              </a:rPr>
              <a:t>Howard </a:t>
            </a:r>
            <a:r>
              <a:rPr lang="en-US" sz="2000" b="0" dirty="0" err="1" smtClean="0">
                <a:solidFill>
                  <a:srgbClr val="000000"/>
                </a:solidFill>
              </a:rPr>
              <a:t>Odum</a:t>
            </a:r>
            <a:r>
              <a:rPr lang="en-US" sz="2000" b="0" dirty="0" smtClean="0">
                <a:solidFill>
                  <a:srgbClr val="000000"/>
                </a:solidFill>
              </a:rPr>
              <a:t> (doctoral advisor of Charles Hall) worked on energetics of evolution, making use of general systems theory.</a:t>
            </a:r>
            <a:endParaRPr lang="fr-FR" sz="2000" b="0" dirty="0">
              <a:solidFill>
                <a:srgbClr val="000000"/>
              </a:solidFill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53442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632"/>
            <a:ext cx="6432715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467544" y="5301208"/>
            <a:ext cx="80986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/>
              <a:t>Starting from the prehistory of Human society there was a continuous </a:t>
            </a:r>
          </a:p>
          <a:p>
            <a:r>
              <a:rPr lang="en-US" sz="2000" b="0" dirty="0" smtClean="0"/>
              <a:t>increase in the energy flow.</a:t>
            </a:r>
            <a:endParaRPr lang="fr-FR" sz="2000" b="0" dirty="0"/>
          </a:p>
        </p:txBody>
      </p:sp>
      <p:sp>
        <p:nvSpPr>
          <p:cNvPr id="4" name="ZoneTexte 3"/>
          <p:cNvSpPr txBox="1"/>
          <p:nvPr/>
        </p:nvSpPr>
        <p:spPr>
          <a:xfrm>
            <a:off x="7034032" y="1967794"/>
            <a:ext cx="2044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smtClean="0">
                <a:solidFill>
                  <a:srgbClr val="FF0000"/>
                </a:solidFill>
              </a:rPr>
              <a:t>From Charles Hall</a:t>
            </a:r>
            <a:endParaRPr lang="fr-FR" sz="1800" b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895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5567412" cy="4198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6011957" y="3645024"/>
            <a:ext cx="2044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smtClean="0">
                <a:solidFill>
                  <a:srgbClr val="FF0000"/>
                </a:solidFill>
              </a:rPr>
              <a:t>From Charles Hall</a:t>
            </a:r>
            <a:endParaRPr lang="fr-FR" sz="1800" b="0" dirty="0">
              <a:solidFill>
                <a:srgbClr val="FF00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85536" y="4964184"/>
            <a:ext cx="892904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/>
              <a:t>Declining EROI for conventional fuels and low values for </a:t>
            </a:r>
          </a:p>
          <a:p>
            <a:r>
              <a:rPr lang="en-US" sz="2000" b="0" dirty="0" smtClean="0"/>
              <a:t> intermittent ‘renewable’ energy sources.</a:t>
            </a:r>
          </a:p>
          <a:p>
            <a:r>
              <a:rPr lang="en-US" sz="2000" b="0" dirty="0" smtClean="0"/>
              <a:t>Problem: estimating and comparing EROIs for simple fuels (oil) and complex </a:t>
            </a:r>
          </a:p>
          <a:p>
            <a:r>
              <a:rPr lang="en-US" sz="2000" b="0" dirty="0" smtClean="0"/>
              <a:t>Power systems</a:t>
            </a:r>
            <a:endParaRPr lang="fr-FR" sz="2000" b="0" dirty="0"/>
          </a:p>
        </p:txBody>
      </p:sp>
    </p:spTree>
    <p:extLst>
      <p:ext uri="{BB962C8B-B14F-4D97-AF65-F5344CB8AC3E}">
        <p14:creationId xmlns:p14="http://schemas.microsoft.com/office/powerpoint/2010/main" val="1679802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7632848" cy="5724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2076232" y="6021288"/>
            <a:ext cx="2044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smtClean="0">
                <a:solidFill>
                  <a:srgbClr val="FF0000"/>
                </a:solidFill>
              </a:rPr>
              <a:t>From Charles Hall</a:t>
            </a:r>
            <a:endParaRPr lang="fr-FR" sz="1800" b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9464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ve_spa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16" t="46970" r="7091" b="15909"/>
          <a:stretch>
            <a:fillRect/>
          </a:stretch>
        </p:blipFill>
        <p:spPr bwMode="auto">
          <a:xfrm>
            <a:off x="1043608" y="548680"/>
            <a:ext cx="6732240" cy="5049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3059832" y="5625643"/>
            <a:ext cx="2044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smtClean="0">
                <a:solidFill>
                  <a:srgbClr val="FF0000"/>
                </a:solidFill>
              </a:rPr>
              <a:t>From Charles Hall</a:t>
            </a:r>
            <a:endParaRPr lang="fr-FR" sz="1800" b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4111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" y="116632"/>
            <a:ext cx="6514960" cy="4654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85537" y="4964184"/>
            <a:ext cx="84909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rgbClr val="002060"/>
                </a:solidFill>
              </a:rPr>
              <a:t>How to quantify the quality of life and find correlations with energy indices?</a:t>
            </a:r>
          </a:p>
          <a:p>
            <a:r>
              <a:rPr lang="en-US" sz="2000" b="0" dirty="0" smtClean="0">
                <a:solidFill>
                  <a:srgbClr val="002060"/>
                </a:solidFill>
              </a:rPr>
              <a:t>J. Lambert has introduced a societal EROI by mixing physical (energy per unit of fuel) and economical (price per unit of fuel, GDP) data</a:t>
            </a:r>
            <a:endParaRPr lang="fr-FR" sz="2000" b="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0734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Charlie\Documents\Systems_LabManual\Visual Studio 2012\yearinrevHem_files\What EROI tells us about ROI  SmartPlanet_files\net-energy-cliff-euan-mear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49886"/>
            <a:ext cx="7903318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3059832" y="5625643"/>
            <a:ext cx="4237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smtClean="0">
                <a:solidFill>
                  <a:srgbClr val="FF0000"/>
                </a:solidFill>
              </a:rPr>
              <a:t>From Charles Hall and Jessica Lambert</a:t>
            </a:r>
            <a:endParaRPr lang="fr-FR" sz="1800" b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022818"/>
      </p:ext>
    </p:extLst>
  </p:cSld>
  <p:clrMapOvr>
    <a:masterClrMapping/>
  </p:clrMapOvr>
</p:sld>
</file>

<file path=ppt/theme/theme1.xml><?xml version="1.0" encoding="utf-8"?>
<a:theme xmlns:a="http://schemas.openxmlformats.org/drawingml/2006/main" name="transpar sur Drfc506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00DFCA"/>
      </a:accent1>
      <a:accent2>
        <a:srgbClr val="063DE8"/>
      </a:accent2>
      <a:accent3>
        <a:srgbClr val="FFFFFF"/>
      </a:accent3>
      <a:accent4>
        <a:srgbClr val="000000"/>
      </a:accent4>
      <a:accent5>
        <a:srgbClr val="AAECE1"/>
      </a:accent5>
      <a:accent6>
        <a:srgbClr val="0536D2"/>
      </a:accent6>
      <a:hlink>
        <a:srgbClr val="00DFCA"/>
      </a:hlink>
      <a:folHlink>
        <a:srgbClr val="FAFD00"/>
      </a:folHlink>
    </a:clrScheme>
    <a:fontScheme name="transpar sur Drfc506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fr-FR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fr-FR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ranspar sur Drfc50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nspar sur Drfc506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nspar sur Drfc506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nspar sur Drfc506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nspar sur Drfc506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nspar sur Drfc506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nspar sur Drfc506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5625</TotalTime>
  <Pages>8</Pages>
  <Words>584</Words>
  <Application>Microsoft Office PowerPoint</Application>
  <PresentationFormat>Affichage à l'écran (4:3)</PresentationFormat>
  <Paragraphs>56</Paragraphs>
  <Slides>26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27" baseType="lpstr">
      <vt:lpstr>transpar sur Drfc506</vt:lpstr>
      <vt:lpstr>Assessing and comparing energy systems through calculation of Energy Returned on (Energy) Invested (EROIs)?</vt:lpstr>
      <vt:lpstr>Outline</vt:lpstr>
      <vt:lpstr>Charles Hall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The net EROI for solar PV, Pedro Prieto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Some comments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TRANSPARENTS GB</dc:title>
  <dc:subject>maquette de transparents</dc:subject>
  <dc:creator>G. Bonhomme</dc:creator>
  <cp:lastModifiedBy>Gerard BONHOMME</cp:lastModifiedBy>
  <cp:revision>2027</cp:revision>
  <cp:lastPrinted>2000-06-07T09:28:56Z</cp:lastPrinted>
  <dcterms:created xsi:type="dcterms:W3CDTF">1997-03-21T14:53:23Z</dcterms:created>
  <dcterms:modified xsi:type="dcterms:W3CDTF">2016-09-14T08:19:13Z</dcterms:modified>
</cp:coreProperties>
</file>